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Passion Comparison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Cross-study analysis of AI and technology passion points vs traditional interests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731520" y="393192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976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 AI by IMI International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Study Overview</a:t>
            </a:r>
            <a:endParaRPr lang="en-US" sz="2200" dirty="0"/>
          </a:p>
        </p:txBody>
      </p:sp>
      <p:sp>
        <p:nvSpPr>
          <p:cNvPr id="3" name="Shape 1"/>
          <p:cNvSpPr/>
          <p:nvPr/>
        </p:nvSpPr>
        <p:spPr>
          <a:xfrm>
            <a:off x="73152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4" name="Text 2"/>
          <p:cNvSpPr/>
          <p:nvPr/>
        </p:nvSpPr>
        <p:spPr>
          <a:xfrm>
            <a:off x="73152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3152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AI/Tech Entities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2034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272034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272034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Entity Profiles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70916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 Maid</a:t>
            </a:r>
            <a:endParaRPr lang="en-US" sz="3200" dirty="0"/>
          </a:p>
        </p:txBody>
      </p:sp>
      <p:sp>
        <p:nvSpPr>
          <p:cNvPr id="11" name="Text 9"/>
          <p:cNvSpPr/>
          <p:nvPr/>
        </p:nvSpPr>
        <p:spPr>
          <a:xfrm>
            <a:off x="470916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Entity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697980" y="1280160"/>
            <a:ext cx="1714500" cy="2011680"/>
          </a:xfrm>
          <a:prstGeom prst="rect">
            <a:avLst>
              <a:gd name="adj" fmla="val 5333"/>
            </a:avLst>
          </a:prstGeom>
          <a:solidFill>
            <a:srgbClr val="FFFFFF"/>
          </a:solidFill>
          <a:ln/>
          <a:effectLst>
            <a:outerShdw sx="100000" sy="100000" kx="0" ky="0" algn="bl" rotWithShape="0" blurRad="76200" dist="25400" dir="162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697980" y="1463040"/>
            <a:ext cx="17145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15,843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697980" y="2468880"/>
            <a:ext cx="171450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Respondents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&amp; Tech Entities by Respondent Volume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 Maid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3200400" y="1371600"/>
            <a:ext cx="5029200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8366760" y="12801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15843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31520" y="17830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Canada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0" y="1874520"/>
            <a:ext cx="4588593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8" name="Text 6"/>
          <p:cNvSpPr/>
          <p:nvPr/>
        </p:nvSpPr>
        <p:spPr>
          <a:xfrm>
            <a:off x="7926153" y="178308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14455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22860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American Airlines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2377440"/>
            <a:ext cx="4101006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1" name="Text 9"/>
          <p:cNvSpPr/>
          <p:nvPr/>
        </p:nvSpPr>
        <p:spPr>
          <a:xfrm>
            <a:off x="7438566" y="22860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12919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731520" y="278892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Southwest Airlines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0" y="2880360"/>
            <a:ext cx="4064818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4" name="Text 12"/>
          <p:cNvSpPr/>
          <p:nvPr/>
        </p:nvSpPr>
        <p:spPr>
          <a:xfrm>
            <a:off x="7402378" y="278892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12805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329184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United Airlines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0" y="3383280"/>
            <a:ext cx="3701666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17" name="Text 15"/>
          <p:cNvSpPr/>
          <p:nvPr/>
        </p:nvSpPr>
        <p:spPr>
          <a:xfrm>
            <a:off x="7039226" y="329184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11661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31520" y="379476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 Miles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3200400" y="3886200"/>
            <a:ext cx="3569929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0" name="Text 18"/>
          <p:cNvSpPr/>
          <p:nvPr/>
        </p:nvSpPr>
        <p:spPr>
          <a:xfrm>
            <a:off x="6907489" y="379476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11246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731520" y="429768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Vail Resorts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00400" y="4389120"/>
            <a:ext cx="2296360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3" name="Text 21"/>
          <p:cNvSpPr/>
          <p:nvPr/>
        </p:nvSpPr>
        <p:spPr>
          <a:xfrm>
            <a:off x="5633920" y="429768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7234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31520" y="4800600"/>
            <a:ext cx="2286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Airbnb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200400" y="4892040"/>
            <a:ext cx="2274457" cy="320040"/>
          </a:xfrm>
          <a:prstGeom prst="rect">
            <a:avLst>
              <a:gd name="adj" fmla="val 14286"/>
            </a:avLst>
          </a:prstGeom>
          <a:solidFill>
            <a:srgbClr val="00C9A7"/>
          </a:solidFill>
          <a:ln/>
        </p:spPr>
      </p:sp>
      <p:sp>
        <p:nvSpPr>
          <p:cNvPr id="26" name="Text 24"/>
          <p:cNvSpPr/>
          <p:nvPr/>
        </p:nvSpPr>
        <p:spPr>
          <a:xfrm>
            <a:off x="5612017" y="480060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4A60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7165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Entity Breakdown</a:t>
            </a:r>
            <a:endParaRPr lang="en-US" sz="2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188720"/>
          <a:ext cx="7680960" cy="914400"/>
        </p:xfrm>
        <a:graphic>
          <a:graphicData uri="http://schemas.openxmlformats.org/drawingml/2006/table">
            <a:tbl>
              <a:tblPr/>
              <a:tblGrid>
                <a:gridCol w="2560320"/>
                <a:gridCol w="2560320"/>
                <a:gridCol w="2560320"/>
              </a:tblGrid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Rank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Entity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Respondents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B2A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Minute Maid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15,843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Air Canada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14,455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American Airlines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12,919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4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Southwest Airlines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12,805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United Airlines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11,661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Air Miles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11,246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Vail Resorts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7,234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Airbnb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7,165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9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British Airways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6,997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McCain Foods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D1B2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6,406</a:t>
                      </a:r>
                      <a:endParaRPr lang="en-US" sz="1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0E4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2F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3657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914400" y="1280160"/>
            <a:ext cx="7315200" cy="3200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Minute Maid leads AI/tech entities with 15,843 respondents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AI and technology entities tracked across surveys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detailed entity profiles available for analysis</a:t>
            </a:r>
            <a:endParaRPr lang="en-US" sz="1400" dirty="0"/>
          </a:p>
          <a:p>
            <a:pPr marL="342900" indent="-342900">
              <a:lnSpc>
                <a:spcPct val="160000"/>
              </a:lnSpc>
              <a:buSzPct val="100000"/>
              <a:buChar char="•"/>
            </a:pPr>
            <a:r>
              <a:rPr lang="en-US" sz="14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3: Minute Maid, Air Canada, American Airlines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D1B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64592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29260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C9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 more insights, visit pulseimi.com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657600" y="3840480"/>
            <a:ext cx="1828800" cy="54864"/>
          </a:xfrm>
          <a:prstGeom prst="rect">
            <a:avLst/>
          </a:prstGeom>
          <a:solidFill>
            <a:srgbClr val="00C9A7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420624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E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pulseimi.com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Passion Comparison</dc:title>
  <dc:subject>PptxGenJS Presentation</dc:subject>
  <dc:creator>Pulse AI by IMI International</dc:creator>
  <cp:lastModifiedBy>Pulse AI by IMI International</cp:lastModifiedBy>
  <cp:revision>1</cp:revision>
  <dcterms:created xsi:type="dcterms:W3CDTF">2026-07-10T15:57:33Z</dcterms:created>
  <dcterms:modified xsi:type="dcterms:W3CDTF">2026-07-10T15:57:33Z</dcterms:modified>
</cp:coreProperties>
</file>